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302" r:id="rId107"/>
    <p:sldId id="303" r:id="rId108"/>
    <p:sldId id="298" r:id="rId109"/>
    <p:sldId id="299" r:id="rId110"/>
    <p:sldId id="322" r:id="rId111"/>
    <p:sldId id="323" r:id="rId112"/>
    <p:sldId id="324" r:id="rId113"/>
    <p:sldId id="301" r:id="rId114"/>
    <p:sldId id="300" r:id="rId115"/>
    <p:sldId id="306" r:id="rId116"/>
    <p:sldId id="304" r:id="rId117"/>
    <p:sldId id="305" r:id="rId118"/>
    <p:sldId id="307" r:id="rId119"/>
    <p:sldId id="308" r:id="rId120"/>
    <p:sldId id="309" r:id="rId121"/>
    <p:sldId id="310" r:id="rId122"/>
    <p:sldId id="325" r:id="rId123"/>
    <p:sldId id="326" r:id="rId124"/>
    <p:sldId id="327" r:id="rId125"/>
    <p:sldId id="311" r:id="rId126"/>
    <p:sldId id="312" r:id="rId127"/>
    <p:sldId id="313"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18" autoAdjust="0"/>
    <p:restoredTop sz="94660"/>
  </p:normalViewPr>
  <p:slideViewPr>
    <p:cSldViewPr snapToGrid="0">
      <p:cViewPr varScale="1">
        <p:scale>
          <a:sx n="62" d="100"/>
          <a:sy n="62" d="100"/>
        </p:scale>
        <p:origin x="102"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6</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594733082"/>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6</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106</a:t>
                      </a:r>
                      <a:r>
                        <a:rPr lang="zh-CN" altLang="en-US" dirty="0"/>
                        <a:t>（不考虑利息）（支出</a:t>
                      </a:r>
                      <a:r>
                        <a:rPr lang="en-US" altLang="zh-CN" dirty="0"/>
                        <a:t>106</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106</a:t>
                      </a:r>
                      <a:r>
                        <a:rPr lang="zh-CN" altLang="en-US" dirty="0"/>
                        <a:t>（不考虑利息）（支出</a:t>
                      </a:r>
                      <a:r>
                        <a:rPr lang="en-US" altLang="zh-CN" dirty="0"/>
                        <a:t>106</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106</a:t>
                      </a:r>
                      <a:r>
                        <a:rPr lang="zh-CN" altLang="en-US" dirty="0"/>
                        <a:t>（收入</a:t>
                      </a:r>
                      <a:r>
                        <a:rPr lang="en-US" altLang="zh-CN" dirty="0"/>
                        <a:t>106</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110-106=4</a:t>
                      </a:r>
                      <a:endParaRPr lang="en-US" dirty="0"/>
                    </a:p>
                  </a:txBody>
                  <a:tcPr/>
                </a:tc>
                <a:tc>
                  <a:txBody>
                    <a:bodyPr/>
                    <a:lstStyle/>
                    <a:p>
                      <a:r>
                        <a:rPr lang="zh-CN" altLang="en-US" dirty="0"/>
                        <a:t>期末流入：市场价格</a:t>
                      </a:r>
                      <a:r>
                        <a:rPr lang="en-US" altLang="zh-CN" dirty="0"/>
                        <a:t>-106&gt;4</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replication</a:t>
            </a:r>
          </a:p>
        </p:txBody>
      </p: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p:txBody>
          <a:bodyPr>
            <a:normAutofit fontScale="92500"/>
          </a:bodyPr>
          <a:lstStyle/>
          <a:p>
            <a:r>
              <a:rPr lang="en-US" dirty="0"/>
              <a:t>In order to </a:t>
            </a:r>
            <a:r>
              <a:rPr lang="en-US" dirty="0">
                <a:solidFill>
                  <a:srgbClr val="FF0000"/>
                </a:solidFill>
              </a:rPr>
              <a:t>replicate the call option </a:t>
            </a:r>
            <a:r>
              <a:rPr lang="en-US" dirty="0"/>
              <a:t>at contract inception (t = 0), we also must borrow at the risk-free rate, r, and use the proceeds to purchase the underlying at price of S0.</a:t>
            </a:r>
          </a:p>
          <a:p>
            <a:r>
              <a:rPr lang="en-US" b="1" dirty="0"/>
              <a:t>Exercise </a:t>
            </a:r>
            <a:r>
              <a:rPr lang="en-US" dirty="0"/>
              <a:t>(</a:t>
            </a:r>
            <a:r>
              <a:rPr lang="en-US" i="1" dirty="0"/>
              <a:t>ST </a:t>
            </a:r>
            <a:r>
              <a:rPr lang="en-US" dirty="0"/>
              <a:t>&gt; </a:t>
            </a:r>
            <a:r>
              <a:rPr lang="en-US" i="1" dirty="0"/>
              <a:t>X</a:t>
            </a:r>
            <a:r>
              <a:rPr lang="en-US" dirty="0"/>
              <a:t>): Sell the underlying for </a:t>
            </a:r>
            <a:r>
              <a:rPr lang="en-US" i="1" dirty="0"/>
              <a:t>ST </a:t>
            </a:r>
            <a:r>
              <a:rPr lang="en-US" dirty="0"/>
              <a:t>and use the proceeds to repay </a:t>
            </a:r>
            <a:r>
              <a:rPr lang="en-US" i="1" dirty="0"/>
              <a:t>X</a:t>
            </a:r>
            <a:r>
              <a:rPr lang="en-US" dirty="0"/>
              <a:t>.</a:t>
            </a:r>
          </a:p>
          <a:p>
            <a:r>
              <a:rPr lang="en-US" b="1" dirty="0"/>
              <a:t>No exercise </a:t>
            </a:r>
            <a:r>
              <a:rPr lang="en-US" dirty="0"/>
              <a:t>(</a:t>
            </a:r>
            <a:r>
              <a:rPr lang="en-US" i="1" dirty="0"/>
              <a:t>ST </a:t>
            </a:r>
            <a:r>
              <a:rPr lang="en-US" dirty="0"/>
              <a:t>&lt; </a:t>
            </a:r>
            <a:r>
              <a:rPr lang="en-US" i="1" dirty="0"/>
              <a:t>X</a:t>
            </a:r>
            <a:r>
              <a:rPr lang="en-US" dirty="0"/>
              <a:t>): No settlement is required.</a:t>
            </a:r>
          </a:p>
          <a:p>
            <a:r>
              <a:rPr lang="en-US" dirty="0"/>
              <a:t>The non-linear payoff profile of an option requires that the replicating transaction be adjusted as this likelihood changes.</a:t>
            </a:r>
          </a:p>
          <a:p>
            <a:r>
              <a:rPr lang="en-US" dirty="0"/>
              <a:t>In order to </a:t>
            </a:r>
            <a:r>
              <a:rPr lang="en-US" dirty="0">
                <a:solidFill>
                  <a:srgbClr val="FF0000"/>
                </a:solidFill>
              </a:rPr>
              <a:t>replicate the put option </a:t>
            </a:r>
            <a:r>
              <a:rPr lang="en-US" dirty="0"/>
              <a:t>at contract inception (t = 0), we must sell the underlying short at a price of S0 and lend the proceeds at the risk-free rate, r.</a:t>
            </a:r>
          </a:p>
          <a:p>
            <a:r>
              <a:rPr lang="en-US" b="1" dirty="0"/>
              <a:t>Exercise </a:t>
            </a:r>
            <a:r>
              <a:rPr lang="en-US" dirty="0"/>
              <a:t>(</a:t>
            </a:r>
            <a:r>
              <a:rPr lang="en-US" i="1" dirty="0"/>
              <a:t>ST </a:t>
            </a:r>
            <a:r>
              <a:rPr lang="en-US" dirty="0"/>
              <a:t>&lt; </a:t>
            </a:r>
            <a:r>
              <a:rPr lang="en-US" i="1" dirty="0"/>
              <a:t>X</a:t>
            </a:r>
            <a:r>
              <a:rPr lang="en-US" dirty="0"/>
              <a:t>): Purchase the underlying for ST from the proceeds of the risk-free loan.</a:t>
            </a:r>
          </a:p>
          <a:p>
            <a:pPr marL="0" indent="0">
              <a:buNone/>
            </a:pPr>
            <a:r>
              <a:rPr lang="en-US" dirty="0"/>
              <a:t>  </a:t>
            </a:r>
            <a:r>
              <a:rPr lang="en-US" b="1" dirty="0"/>
              <a:t>No exercise </a:t>
            </a:r>
            <a:r>
              <a:rPr lang="en-US" dirty="0"/>
              <a:t>(</a:t>
            </a:r>
            <a:r>
              <a:rPr lang="en-US" i="1" dirty="0"/>
              <a:t>ST </a:t>
            </a:r>
            <a:r>
              <a:rPr lang="en-US" dirty="0"/>
              <a:t>&gt; </a:t>
            </a:r>
            <a:r>
              <a:rPr lang="en-US" i="1" dirty="0"/>
              <a:t>X</a:t>
            </a:r>
            <a:r>
              <a:rPr lang="en-US"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623788406"/>
              </p:ext>
            </p:extLst>
          </p:nvPr>
        </p:nvGraphicFramePr>
        <p:xfrm>
          <a:off x="1023938" y="2286000"/>
          <a:ext cx="9720261" cy="28651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3242059089"/>
                    </a:ext>
                  </a:extLst>
                </a:gridCol>
                <a:gridCol w="3240087">
                  <a:extLst>
                    <a:ext uri="{9D8B030D-6E8A-4147-A177-3AD203B41FA5}">
                      <a16:colId xmlns:a16="http://schemas.microsoft.com/office/drawing/2014/main" val="390945298"/>
                    </a:ext>
                  </a:extLst>
                </a:gridCol>
                <a:gridCol w="3240087">
                  <a:extLst>
                    <a:ext uri="{9D8B030D-6E8A-4147-A177-3AD203B41FA5}">
                      <a16:colId xmlns:a16="http://schemas.microsoft.com/office/drawing/2014/main" val="567103228"/>
                    </a:ext>
                  </a:extLst>
                </a:gridCol>
              </a:tblGrid>
              <a:tr h="370840">
                <a:tc>
                  <a:txBody>
                    <a:bodyPr/>
                    <a:lstStyle/>
                    <a:p>
                      <a:r>
                        <a:rPr lang="en-US" dirty="0"/>
                        <a:t>Factor</a:t>
                      </a:r>
                    </a:p>
                  </a:txBody>
                  <a:tcPr/>
                </a:tc>
                <a:tc>
                  <a:txBody>
                    <a:bodyPr/>
                    <a:lstStyle/>
                    <a:p>
                      <a:r>
                        <a:rPr lang="en-US" dirty="0"/>
                        <a:t>Call value</a:t>
                      </a:r>
                    </a:p>
                  </a:txBody>
                  <a:tcPr/>
                </a:tc>
                <a:tc>
                  <a:txBody>
                    <a:bodyPr/>
                    <a:lstStyle/>
                    <a:p>
                      <a:r>
                        <a:rPr lang="en-US" dirty="0"/>
                        <a:t>Put value</a:t>
                      </a:r>
                    </a:p>
                  </a:txBody>
                  <a:tcPr/>
                </a:tc>
                <a:extLst>
                  <a:ext uri="{0D108BD9-81ED-4DB2-BD59-A6C34878D82A}">
                    <a16:rowId xmlns:a16="http://schemas.microsoft.com/office/drawing/2014/main" val="3827641853"/>
                  </a:ext>
                </a:extLst>
              </a:tr>
              <a:tr h="370840">
                <a:tc>
                  <a:txBody>
                    <a:bodyPr/>
                    <a:lstStyle/>
                    <a:p>
                      <a:r>
                        <a:rPr lang="en-US" dirty="0"/>
                        <a:t>Value of the underlying</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809832849"/>
                  </a:ext>
                </a:extLst>
              </a:tr>
              <a:tr h="370840">
                <a:tc>
                  <a:txBody>
                    <a:bodyPr/>
                    <a:lstStyle/>
                    <a:p>
                      <a:r>
                        <a:rPr lang="en-US" dirty="0"/>
                        <a:t>Exercise price</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70236016"/>
                  </a:ext>
                </a:extLst>
              </a:tr>
              <a:tr h="370840">
                <a:tc>
                  <a:txBody>
                    <a:bodyPr/>
                    <a:lstStyle/>
                    <a:p>
                      <a:r>
                        <a:rPr lang="en-US" dirty="0"/>
                        <a:t>Time to expiration</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93638636"/>
                  </a:ext>
                </a:extLst>
              </a:tr>
              <a:tr h="370840">
                <a:tc>
                  <a:txBody>
                    <a:bodyPr/>
                    <a:lstStyle/>
                    <a:p>
                      <a:r>
                        <a:rPr lang="en-US" dirty="0"/>
                        <a:t>Risk free interest rate</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87448362"/>
                  </a:ext>
                </a:extLst>
              </a:tr>
              <a:tr h="370840">
                <a:tc>
                  <a:txBody>
                    <a:bodyPr/>
                    <a:lstStyle/>
                    <a:p>
                      <a:r>
                        <a:rPr lang="en-US" dirty="0"/>
                        <a:t>Volatility of the underlying</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916519887"/>
                  </a:ext>
                </a:extLst>
              </a:tr>
              <a:tr h="370840">
                <a:tc>
                  <a:txBody>
                    <a:bodyPr/>
                    <a:lstStyle/>
                    <a:p>
                      <a:r>
                        <a:rPr lang="en-US" dirty="0"/>
                        <a:t>Income/cost related to owning the underlying</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p:txBody>
          <a:bodyPr>
            <a:normAutofit fontScale="85000" lnSpcReduction="20000"/>
          </a:bodyPr>
          <a:lstStyle/>
          <a:p>
            <a:r>
              <a:rPr lang="en-US" dirty="0"/>
              <a:t>The </a:t>
            </a:r>
            <a:r>
              <a:rPr lang="en-US" dirty="0" err="1"/>
              <a:t>Viswan</a:t>
            </a:r>
            <a:r>
              <a:rPr lang="en-US" dirty="0"/>
              <a:t> Family Office (VFO) owns non-dividend-paying shares of </a:t>
            </a:r>
            <a:r>
              <a:rPr lang="en-US" dirty="0" err="1"/>
              <a:t>Biomian</a:t>
            </a:r>
            <a:r>
              <a:rPr lang="en-US" dirty="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dirty="0"/>
              <a:t>1.VFO is considering the purchase of the put option to hedge against a decline in </a:t>
            </a:r>
            <a:r>
              <a:rPr lang="en-US" dirty="0" err="1"/>
              <a:t>Biomian’s</a:t>
            </a:r>
            <a:r>
              <a:rPr lang="en-US" dirty="0"/>
              <a:t> share price. Which of the following statements best characterizes the trade-off between the put and the forward based on no-arbitrage pricing?</a:t>
            </a:r>
          </a:p>
          <a:p>
            <a:r>
              <a:rPr lang="en-US" dirty="0"/>
              <a:t>A. The gain on the forward sale will equal the purchased put option’s profit at maturity provided the put option ends up in the money at maturity.</a:t>
            </a:r>
          </a:p>
          <a:p>
            <a:r>
              <a:rPr lang="en-US" dirty="0"/>
              <a:t>B. The loss on the forward sale will exceed the loss on the purchased put at maturity if </a:t>
            </a:r>
            <a:r>
              <a:rPr lang="en-US" dirty="0" err="1"/>
              <a:t>Biomian’s</a:t>
            </a:r>
            <a:r>
              <a:rPr lang="en-US" dirty="0"/>
              <a:t> share price exceeds the forward price by more than the initial put premium paid.</a:t>
            </a:r>
          </a:p>
          <a:p>
            <a:r>
              <a:rPr lang="en-US" dirty="0"/>
              <a:t>C. We do not have enough information to answer this question, since we do not know the time value of the option at maturity.</a:t>
            </a:r>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p:txBody>
          <a:bodyPr>
            <a:normAutofit fontScale="92500"/>
          </a:bodyPr>
          <a:lstStyle/>
          <a:p>
            <a:r>
              <a:rPr lang="en-US" b="1" dirty="0"/>
              <a:t>2. </a:t>
            </a:r>
            <a:r>
              <a:rPr lang="en-US" dirty="0"/>
              <a:t>In comparing the sold call and purchased put strategies at the forward price, VFO’s CIO is concerned about how an immediate increase in the volatility of the underlying </a:t>
            </a:r>
            <a:r>
              <a:rPr lang="en-US" dirty="0" err="1"/>
              <a:t>Biomian</a:t>
            </a:r>
            <a:r>
              <a:rPr lang="en-US" dirty="0"/>
              <a:t> shares might affect option value. Which of the following statements about this volatility change and its effect on strategy is most accurate?</a:t>
            </a:r>
          </a:p>
          <a:p>
            <a:r>
              <a:rPr lang="en-US" dirty="0"/>
              <a:t>A. An increase in the volatility of the underlying shares has the same effect on call and put option values, so this change should not affect VFO’s strategy decision.</a:t>
            </a:r>
          </a:p>
          <a:p>
            <a:r>
              <a:rPr lang="en-US" dirty="0"/>
              <a:t>B. Since changes in the volatility of the underlying shares have the opposite effect on put versus call options, this change will increase the attractiveness of the put strategy versus the call strategy.</a:t>
            </a:r>
          </a:p>
          <a:p>
            <a:r>
              <a:rPr lang="en-US"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p:txBody>
          <a:bodyPr/>
          <a:lstStyle/>
          <a:p>
            <a:r>
              <a:rPr lang="en-US" dirty="0"/>
              <a:t>This lesson focuses solely on </a:t>
            </a:r>
            <a:r>
              <a:rPr lang="en-US" dirty="0">
                <a:solidFill>
                  <a:srgbClr val="FF0000"/>
                </a:solidFill>
              </a:rPr>
              <a:t>European</a:t>
            </a:r>
            <a:r>
              <a:rPr lang="en-US" dirty="0"/>
              <a:t> options with no additional cost or benefit of owning the underlying asset.</a:t>
            </a:r>
          </a:p>
          <a:p>
            <a:r>
              <a:rPr lang="en-US" dirty="0"/>
              <a:t>An option’s value comprises its exercise value and its time value.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p:txBody>
          <a:bodyPr/>
          <a:lstStyle/>
          <a:p>
            <a:r>
              <a:rPr lang="en-US"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p:txBody>
          <a:bodyPr>
            <a:normAutofit lnSpcReduction="10000"/>
          </a:bodyPr>
          <a:lstStyle/>
          <a:p>
            <a:r>
              <a:rPr lang="en-US"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(c</a:t>
            </a:r>
            <a:r>
              <a:rPr lang="en-US" baseline="-25000" dirty="0"/>
              <a:t>t</a:t>
            </a:r>
            <a:r>
              <a:rPr lang="en-US" dirty="0"/>
              <a:t> or p</a:t>
            </a:r>
            <a:r>
              <a:rPr lang="en-US" baseline="-25000" dirty="0"/>
              <a:t>t</a:t>
            </a:r>
            <a:r>
              <a:rPr lang="en-US" dirty="0"/>
              <a:t>, for a call or put, respectively) that reflects the option’s future expected payoff.</a:t>
            </a:r>
          </a:p>
          <a:p>
            <a:r>
              <a:rPr lang="en-US" dirty="0"/>
              <a:t>The time value of an option is equal to the </a:t>
            </a:r>
            <a:r>
              <a:rPr lang="en-US" dirty="0">
                <a:solidFill>
                  <a:srgbClr val="FF0000"/>
                </a:solidFill>
              </a:rPr>
              <a:t>difference between the current option price and the option’s current payoff (or exercise value).</a:t>
            </a:r>
          </a:p>
          <a:p>
            <a:r>
              <a:rPr lang="en-US" altLang="zh-CN" dirty="0"/>
              <a:t>c</a:t>
            </a:r>
            <a:r>
              <a:rPr lang="en-US" altLang="zh-CN" baseline="-25000" dirty="0"/>
              <a:t>t</a:t>
            </a:r>
            <a:r>
              <a:rPr lang="en-US" altLang="zh-CN" dirty="0"/>
              <a:t> = Max(0,S</a:t>
            </a:r>
            <a:r>
              <a:rPr lang="en-US" altLang="zh-CN" baseline="-25000" dirty="0"/>
              <a:t>t</a:t>
            </a:r>
            <a:r>
              <a:rPr lang="en-US" altLang="zh-CN" dirty="0"/>
              <a:t>-X/(1+r)</a:t>
            </a:r>
            <a:r>
              <a:rPr lang="en-US" altLang="zh-CN" baseline="30000" dirty="0"/>
              <a:t>T-t</a:t>
            </a:r>
            <a:r>
              <a:rPr lang="en-US" altLang="zh-CN" dirty="0"/>
              <a:t>) + Time value</a:t>
            </a:r>
          </a:p>
          <a:p>
            <a:r>
              <a:rPr lang="en-US" altLang="zh-CN" dirty="0"/>
              <a:t>p</a:t>
            </a:r>
            <a:r>
              <a:rPr lang="en-US" altLang="zh-CN" baseline="-25000" dirty="0"/>
              <a:t>t</a:t>
            </a:r>
            <a:r>
              <a:rPr lang="en-US" altLang="zh-CN" dirty="0"/>
              <a:t> = Max(0,X/(1+r)</a:t>
            </a:r>
            <a:r>
              <a:rPr lang="en-US" altLang="zh-CN" baseline="30000" dirty="0"/>
              <a:t>T-t</a:t>
            </a:r>
            <a:r>
              <a:rPr lang="en-US" altLang="zh-CN" dirty="0"/>
              <a:t>-S</a:t>
            </a:r>
            <a:r>
              <a:rPr lang="en-US" altLang="zh-CN" baseline="-25000" dirty="0"/>
              <a:t>t</a:t>
            </a:r>
            <a:r>
              <a:rPr lang="en-US" altLang="zh-CN" dirty="0"/>
              <a:t>) + Time value</a:t>
            </a:r>
          </a:p>
          <a:p>
            <a:r>
              <a:rPr lang="en-US" dirty="0"/>
              <a:t>The time value of an option is always positive but declines to zero at maturity, a process referred to as </a:t>
            </a:r>
            <a:r>
              <a:rPr lang="en-US" dirty="0">
                <a:solidFill>
                  <a:srgbClr val="FF0000"/>
                </a:solidFill>
              </a:rPr>
              <a:t>time value decay</a:t>
            </a:r>
            <a:r>
              <a:rPr lang="en-US" dirty="0"/>
              <a:t>.</a:t>
            </a:r>
            <a:endParaRPr lang="en-US" altLang="zh-CN" dirty="0"/>
          </a:p>
          <a:p>
            <a:endParaRPr lang="en-US" dirty="0"/>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p:txBody>
          <a:bodyPr/>
          <a:lstStyle/>
          <a:p>
            <a:r>
              <a:rPr lang="en-US" dirty="0"/>
              <a:t>Example 1 showed that a one-year put option with an exercise price (X) of EUR</a:t>
            </a:r>
          </a:p>
          <a:p>
            <a:r>
              <a:rPr lang="en-US" dirty="0"/>
              <a:t>1,000 had an exercise value of EUR 45.04 with six months remaining to maturity</a:t>
            </a:r>
          </a:p>
          <a:p>
            <a:r>
              <a:rPr lang="en-US" dirty="0"/>
              <a:t>when the spot price (St) was EUR 950. If we observe a current put option price</a:t>
            </a:r>
          </a:p>
          <a:p>
            <a:r>
              <a:rPr lang="en-US" dirty="0"/>
              <a:t>(pt) of EUR 50, what is the time value of the put option?</a:t>
            </a:r>
          </a:p>
          <a:p>
            <a:r>
              <a:rPr lang="en-US" dirty="0"/>
              <a:t>Option value = exercise value + time value</a:t>
            </a:r>
          </a:p>
          <a:p>
            <a:r>
              <a:rPr lang="en-US" dirty="0"/>
              <a:t>50 = 45.04 + time value</a:t>
            </a:r>
          </a:p>
          <a:p>
            <a:r>
              <a:rPr lang="en-US" dirty="0"/>
              <a:t>Time value = 4.96</a:t>
            </a:r>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p:txBody>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 option</a:t>
            </a:r>
            <a:r>
              <a:rPr lang="en-US" dirty="0"/>
              <a:t>,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1024128" y="4197724"/>
            <a:ext cx="3714750" cy="2819400"/>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p:txBody>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2324</TotalTime>
  <Words>10271</Words>
  <Application>Microsoft Office PowerPoint</Application>
  <PresentationFormat>Widescreen</PresentationFormat>
  <Paragraphs>934</Paragraphs>
  <Slides>127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127</vt:i4>
      </vt:variant>
    </vt:vector>
  </HeadingPairs>
  <TitlesOfParts>
    <vt:vector size="135"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32</cp:revision>
  <dcterms:created xsi:type="dcterms:W3CDTF">2022-08-25T13:53:33Z</dcterms:created>
  <dcterms:modified xsi:type="dcterms:W3CDTF">2022-08-30T07:15:36Z</dcterms:modified>
</cp:coreProperties>
</file>